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63" r:id="rId2"/>
    <p:sldId id="261" r:id="rId3"/>
  </p:sldIdLst>
  <p:sldSz cx="10907713" cy="7775575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4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3D3D"/>
    <a:srgbClr val="E6E6E6"/>
    <a:srgbClr val="E40080"/>
    <a:srgbClr val="FFF000"/>
    <a:srgbClr val="000099"/>
    <a:srgbClr val="F0F4FA"/>
    <a:srgbClr val="E8EEF8"/>
    <a:srgbClr val="203864"/>
    <a:srgbClr val="EE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98" y="114"/>
      </p:cViewPr>
      <p:guideLst>
        <p:guide orient="horz" pos="2449"/>
        <p:guide pos="34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30"/>
          </a:xfrm>
          <a:prstGeom prst="rect">
            <a:avLst/>
          </a:prstGeom>
        </p:spPr>
        <p:txBody>
          <a:bodyPr vert="horz" lIns="91169" tIns="45584" rIns="91169" bIns="455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8" y="0"/>
            <a:ext cx="2918830" cy="495030"/>
          </a:xfrm>
          <a:prstGeom prst="rect">
            <a:avLst/>
          </a:prstGeom>
        </p:spPr>
        <p:txBody>
          <a:bodyPr vert="horz" lIns="91169" tIns="45584" rIns="91169" bIns="45584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0313"/>
            <a:ext cx="467518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9" tIns="45584" rIns="91169" bIns="455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1169" tIns="45584" rIns="91169" bIns="455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9"/>
          </a:xfrm>
          <a:prstGeom prst="rect">
            <a:avLst/>
          </a:prstGeom>
        </p:spPr>
        <p:txBody>
          <a:bodyPr vert="horz" lIns="91169" tIns="45584" rIns="91169" bIns="455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8" y="9371288"/>
            <a:ext cx="2918830" cy="495029"/>
          </a:xfrm>
          <a:prstGeom prst="rect">
            <a:avLst/>
          </a:prstGeom>
        </p:spPr>
        <p:txBody>
          <a:bodyPr vert="horz" lIns="91169" tIns="45584" rIns="91169" bIns="45584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34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44D0-87A0-497F-8D82-0A602BB46A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4310-321B-4699-8E59-705115CD8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0D0E-9BA4-499B-AB9C-2B5F681B1D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36D9-ED9D-41E8-9D26-EE539FE0E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1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399C-7826-42EC-B32A-877AEBE574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B6A2-CCFB-4F6D-A8C5-05F008DB8F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2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8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5670-C0B8-4EE0-A296-99B0FD9A55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C2D9-DDB6-48FC-9CAD-E9EB89C531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1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80BF-FFFF-4D30-8183-64BA5E8C6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6183-1241-4C2B-A874-B25815DF2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4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247F-022E-45F6-9E1F-E61D9C4929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8A12-515F-46D2-A79F-6B40B8ADC3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4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3DBE-A92F-4BA2-AFDF-1F0349A32C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D1C0-7220-4899-A02E-5EDF3C7EE0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0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79D4-13AC-4331-BBE0-27DB72F8B0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283E-BFB3-4B6F-90D4-5A4EE82EAB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6F91-7055-4A53-BCDD-CE5C1D7721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4DA0-8EEE-4502-AF13-1D7BE3483E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5C0C-0476-490C-9B11-897FB43C85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CDC6-F257-4EAC-9FB4-1BADA92634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5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DD56-D014-4EEA-A6EC-0DEDBBB9DC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E95B-ED84-4348-A7AC-B198E95CDA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0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0888" y="414338"/>
            <a:ext cx="9405937" cy="150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888" y="2070100"/>
            <a:ext cx="9405937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888" y="7205663"/>
            <a:ext cx="2454275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2D030D-BC4F-4300-9C1D-DEF9FB5A65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1563" y="7205663"/>
            <a:ext cx="3684587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2550" y="7205663"/>
            <a:ext cx="2454275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2EABC4-B37D-4B48-A645-B436E776B1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7BBA0C9-8088-89EC-9505-6E281C010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0"/>
            <a:ext cx="10941347" cy="7785437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9BD9B8B-BE25-6EF2-74CF-4ABE79A53A4D}"/>
              </a:ext>
            </a:extLst>
          </p:cNvPr>
          <p:cNvSpPr/>
          <p:nvPr/>
        </p:nvSpPr>
        <p:spPr>
          <a:xfrm>
            <a:off x="5276850" y="2845584"/>
            <a:ext cx="5636139" cy="8749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C1BF24-47C3-3C89-ABFC-839DEB559E1C}"/>
              </a:ext>
            </a:extLst>
          </p:cNvPr>
          <p:cNvSpPr/>
          <p:nvPr/>
        </p:nvSpPr>
        <p:spPr>
          <a:xfrm>
            <a:off x="4015804" y="2813992"/>
            <a:ext cx="7988064" cy="11557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5400" b="1" dirty="0">
                <a:ln/>
                <a:solidFill>
                  <a:schemeClr val="accent4"/>
                </a:solidFill>
                <a:effectLst/>
                <a:latin typeface="Castellar" panose="020A0402060406010301" pitchFamily="18" charset="0"/>
                <a:ea typeface="HGP明朝E" panose="02020900000000000000" pitchFamily="18" charset="-128"/>
              </a:rPr>
              <a:t>イルミネート</a:t>
            </a:r>
            <a:r>
              <a:rPr lang="en-US" altLang="ja-JP" sz="5400" b="1" cap="none" spc="0" dirty="0">
                <a:ln/>
                <a:solidFill>
                  <a:schemeClr val="accent4"/>
                </a:solidFill>
                <a:effectLst/>
                <a:latin typeface="Castellar" panose="020A0402060406010301" pitchFamily="18" charset="0"/>
                <a:ea typeface="HGP明朝E" panose="02020900000000000000" pitchFamily="18" charset="-128"/>
              </a:rPr>
              <a:t> </a:t>
            </a:r>
            <a:r>
              <a:rPr lang="ja-JP" altLang="en-US" sz="4800" b="1" cap="none" spc="0" dirty="0">
                <a:ln/>
                <a:solidFill>
                  <a:schemeClr val="accent4"/>
                </a:solidFill>
                <a:effectLst/>
                <a:latin typeface="Castellar" panose="020A0402060406010301" pitchFamily="18" charset="0"/>
                <a:ea typeface="HGP明朝E" panose="02020900000000000000" pitchFamily="18" charset="-128"/>
              </a:rPr>
              <a:t>月寒東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DDE1BB6-75DD-A22C-66C3-205490A6B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19767" r="12345" b="10465"/>
          <a:stretch/>
        </p:blipFill>
        <p:spPr>
          <a:xfrm>
            <a:off x="369216" y="271404"/>
            <a:ext cx="1337784" cy="9163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9F30F20-46D7-4446-C906-556ADADC09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19405" r="6617" b="47613"/>
          <a:stretch/>
        </p:blipFill>
        <p:spPr>
          <a:xfrm>
            <a:off x="369216" y="3789753"/>
            <a:ext cx="3920240" cy="2904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AD708D3-B6C4-888A-2A6F-6EB31065E93F}"/>
              </a:ext>
            </a:extLst>
          </p:cNvPr>
          <p:cNvSpPr/>
          <p:nvPr/>
        </p:nvSpPr>
        <p:spPr>
          <a:xfrm>
            <a:off x="677333" y="2835085"/>
            <a:ext cx="3214198" cy="43208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cap="none" spc="0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新築戸建賃貸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FFA54D0-B482-4C80-AB9A-F99D266534D0}"/>
              </a:ext>
            </a:extLst>
          </p:cNvPr>
          <p:cNvSpPr/>
          <p:nvPr/>
        </p:nvSpPr>
        <p:spPr>
          <a:xfrm>
            <a:off x="-466841" y="7022235"/>
            <a:ext cx="2512868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0" cap="none" spc="0" dirty="0">
                <a:ln w="0"/>
                <a:solidFill>
                  <a:schemeClr val="bg1"/>
                </a:solidFill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〒</a:t>
            </a:r>
            <a:r>
              <a:rPr lang="en-US" altLang="ja-JP" sz="1600" b="0" cap="none" spc="0" dirty="0">
                <a:ln w="0"/>
                <a:solidFill>
                  <a:schemeClr val="bg1"/>
                </a:solidFill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064-0811</a:t>
            </a:r>
            <a:endParaRPr lang="ja-JP" altLang="en-US" sz="1600" b="0" cap="none" spc="0" dirty="0">
              <a:ln w="0"/>
              <a:solidFill>
                <a:schemeClr val="bg1"/>
              </a:solidFill>
              <a:effectLst/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B073278-816E-891D-A1E5-D11818CF91EE}"/>
              </a:ext>
            </a:extLst>
          </p:cNvPr>
          <p:cNvSpPr/>
          <p:nvPr/>
        </p:nvSpPr>
        <p:spPr>
          <a:xfrm>
            <a:off x="158772" y="7273403"/>
            <a:ext cx="4147289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札幌市中央区南１１条西７丁目　朝日ビル３階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CEEADD3-1A5F-4F44-AB2A-96D78361A415}"/>
              </a:ext>
            </a:extLst>
          </p:cNvPr>
          <p:cNvSpPr/>
          <p:nvPr/>
        </p:nvSpPr>
        <p:spPr>
          <a:xfrm>
            <a:off x="2688359" y="7019489"/>
            <a:ext cx="1592103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0" cap="none" spc="0" dirty="0">
                <a:ln w="0"/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TEL</a:t>
            </a:r>
            <a:r>
              <a:rPr lang="ja-JP" altLang="en-US" sz="1600" b="0" cap="none" spc="0" dirty="0">
                <a:ln w="0"/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600" b="0" cap="none" spc="0" dirty="0">
                <a:ln w="0"/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521-4131</a:t>
            </a:r>
            <a:endParaRPr lang="ja-JP" altLang="en-US" sz="1600" b="0" cap="none" spc="0" dirty="0">
              <a:ln w="0"/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CD19F6-5410-7114-1FEC-6517049477E4}"/>
              </a:ext>
            </a:extLst>
          </p:cNvPr>
          <p:cNvSpPr/>
          <p:nvPr/>
        </p:nvSpPr>
        <p:spPr>
          <a:xfrm>
            <a:off x="6400919" y="7020777"/>
            <a:ext cx="535742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0" cap="none" spc="0" dirty="0">
                <a:ln w="0"/>
                <a:solidFill>
                  <a:schemeClr val="bg1"/>
                </a:solidFill>
                <a:effectLst/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内山産業株式会社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9DC7DF8-9F59-F9F0-8791-ABA330422003}"/>
              </a:ext>
            </a:extLst>
          </p:cNvPr>
          <p:cNvCxnSpPr>
            <a:cxnSpLocks/>
          </p:cNvCxnSpPr>
          <p:nvPr/>
        </p:nvCxnSpPr>
        <p:spPr>
          <a:xfrm flipH="1">
            <a:off x="5489710" y="6122196"/>
            <a:ext cx="1" cy="78105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DFF1457-4000-C4DF-2E2F-D66F8A22516D}"/>
              </a:ext>
            </a:extLst>
          </p:cNvPr>
          <p:cNvSpPr/>
          <p:nvPr/>
        </p:nvSpPr>
        <p:spPr>
          <a:xfrm>
            <a:off x="5489710" y="6054163"/>
            <a:ext cx="12105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建物概要</a:t>
            </a:r>
            <a:endParaRPr lang="ja-JP" altLang="en-US" sz="2000" cap="none" spc="0" dirty="0">
              <a:ln w="0"/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2156E40-E98F-4146-76BD-27033BF1AC13}"/>
              </a:ext>
            </a:extLst>
          </p:cNvPr>
          <p:cNvCxnSpPr>
            <a:cxnSpLocks/>
          </p:cNvCxnSpPr>
          <p:nvPr/>
        </p:nvCxnSpPr>
        <p:spPr>
          <a:xfrm>
            <a:off x="5489710" y="6469235"/>
            <a:ext cx="4518819" cy="9308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9841616-1796-28E7-2BB1-D1834DF7063D}"/>
              </a:ext>
            </a:extLst>
          </p:cNvPr>
          <p:cNvSpPr/>
          <p:nvPr/>
        </p:nvSpPr>
        <p:spPr>
          <a:xfrm>
            <a:off x="7130972" y="6161458"/>
            <a:ext cx="17315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敷地面積</a:t>
            </a:r>
            <a:r>
              <a:rPr lang="en-US" altLang="ja-JP" sz="14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</a:t>
            </a:r>
            <a:r>
              <a:rPr lang="ja-JP" altLang="en-US" sz="14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２０４</a:t>
            </a:r>
            <a:r>
              <a:rPr lang="en-US" altLang="ja-JP" sz="14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.</a:t>
            </a:r>
            <a:r>
              <a:rPr lang="ja-JP" altLang="en-US" sz="14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６１㎡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5558259-6890-2CD9-F08F-F696E4952CCB}"/>
              </a:ext>
            </a:extLst>
          </p:cNvPr>
          <p:cNvSpPr/>
          <p:nvPr/>
        </p:nvSpPr>
        <p:spPr>
          <a:xfrm>
            <a:off x="5592676" y="6532086"/>
            <a:ext cx="5966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♦</a:t>
            </a:r>
            <a:r>
              <a:rPr lang="en-US" altLang="ja-JP" sz="2000" dirty="0">
                <a:ln w="0"/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</a:t>
            </a:r>
            <a:endParaRPr lang="ja-JP" altLang="en-US" sz="1800" cap="none" spc="0" dirty="0">
              <a:ln w="0"/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1CADA2-8ECB-7269-9FC4-3C3767C0026B}"/>
              </a:ext>
            </a:extLst>
          </p:cNvPr>
          <p:cNvSpPr/>
          <p:nvPr/>
        </p:nvSpPr>
        <p:spPr>
          <a:xfrm>
            <a:off x="6184056" y="6478543"/>
            <a:ext cx="147989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１階床面積</a:t>
            </a:r>
            <a:r>
              <a:rPr lang="en-US" altLang="ja-JP" sz="12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</a:t>
            </a:r>
            <a:r>
              <a:rPr lang="en-US" altLang="ja-JP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45.01</a:t>
            </a:r>
            <a:r>
              <a:rPr lang="ja-JP" altLang="en-US" sz="12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㎡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39D7CE8-ADFB-4157-3566-3AF13003712E}"/>
              </a:ext>
            </a:extLst>
          </p:cNvPr>
          <p:cNvSpPr/>
          <p:nvPr/>
        </p:nvSpPr>
        <p:spPr>
          <a:xfrm>
            <a:off x="6188063" y="6725362"/>
            <a:ext cx="147187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</a:t>
            </a:r>
            <a:r>
              <a:rPr lang="ja-JP" altLang="en-US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階床面積</a:t>
            </a:r>
            <a:r>
              <a:rPr lang="en-US" altLang="ja-JP" sz="12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</a:t>
            </a:r>
            <a:r>
              <a:rPr lang="en-US" altLang="ja-JP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45.96</a:t>
            </a:r>
            <a:r>
              <a:rPr lang="ja-JP" altLang="en-US" sz="12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㎡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F0A4E9-17F8-3F6F-67A2-38BB6F914F6F}"/>
              </a:ext>
            </a:extLst>
          </p:cNvPr>
          <p:cNvSpPr/>
          <p:nvPr/>
        </p:nvSpPr>
        <p:spPr>
          <a:xfrm>
            <a:off x="8309542" y="6478543"/>
            <a:ext cx="147989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１階床面積</a:t>
            </a:r>
            <a:r>
              <a:rPr lang="en-US" altLang="ja-JP" sz="12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/43.07</a:t>
            </a:r>
            <a:r>
              <a:rPr lang="ja-JP" altLang="en-US" sz="12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㎡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79FF071-9EA5-9DA5-9DB1-B2B8D97C8291}"/>
              </a:ext>
            </a:extLst>
          </p:cNvPr>
          <p:cNvSpPr/>
          <p:nvPr/>
        </p:nvSpPr>
        <p:spPr>
          <a:xfrm>
            <a:off x="8313548" y="6732141"/>
            <a:ext cx="147187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</a:t>
            </a:r>
            <a:r>
              <a:rPr lang="ja-JP" altLang="en-US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階床面積</a:t>
            </a:r>
            <a:r>
              <a:rPr lang="en-US" altLang="ja-JP" sz="12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/43</a:t>
            </a:r>
            <a:r>
              <a:rPr lang="en-US" altLang="ja-JP" sz="12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.89</a:t>
            </a:r>
            <a:r>
              <a:rPr lang="ja-JP" altLang="en-US" sz="12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㎡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3F274B-AEA1-164B-A175-B4A2864016D3}"/>
              </a:ext>
            </a:extLst>
          </p:cNvPr>
          <p:cNvSpPr/>
          <p:nvPr/>
        </p:nvSpPr>
        <p:spPr>
          <a:xfrm>
            <a:off x="7766465" y="6559288"/>
            <a:ext cx="5918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cap="none" spc="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♦</a:t>
            </a:r>
            <a:r>
              <a:rPr lang="en-US" altLang="ja-JP" sz="2000" cap="none" spc="0" dirty="0">
                <a:ln w="0"/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B</a:t>
            </a:r>
            <a:endParaRPr lang="ja-JP" altLang="en-US" sz="1800" cap="none" spc="0" dirty="0">
              <a:ln w="0"/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E0532AC-8589-ED12-1C24-E5E990A78E2B}"/>
              </a:ext>
            </a:extLst>
          </p:cNvPr>
          <p:cNvCxnSpPr/>
          <p:nvPr/>
        </p:nvCxnSpPr>
        <p:spPr>
          <a:xfrm>
            <a:off x="-20548" y="7051848"/>
            <a:ext cx="10907713" cy="20960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3849BB70-24E1-3B52-3315-D0C96EEFC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5788" y="521476"/>
            <a:ext cx="2528967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AE61FF2-88AE-3509-D03B-9D26CAF4E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8014" y="522161"/>
            <a:ext cx="2530338" cy="202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F7A90D4-C400-1159-7DBD-FC66EB89B1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9862" y="557980"/>
            <a:ext cx="2506723" cy="193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6D82BEB-310C-9216-EAF5-FDF7153DFE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3338" y="4331461"/>
            <a:ext cx="2079624" cy="126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909C7D6-2BD0-EA86-5023-9CD785376B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2106" y="645432"/>
            <a:ext cx="2530338" cy="177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8CA34FA-DFDF-DE2E-B0C1-1EFAA997F5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549" y="4334495"/>
            <a:ext cx="2093640" cy="1245220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9D6CABE-158A-897E-8B2D-BF493B7B2865}"/>
              </a:ext>
            </a:extLst>
          </p:cNvPr>
          <p:cNvSpPr/>
          <p:nvPr/>
        </p:nvSpPr>
        <p:spPr>
          <a:xfrm>
            <a:off x="677333" y="3402822"/>
            <a:ext cx="3214198" cy="24660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エコジョーズ（セントラル）</a:t>
            </a:r>
            <a:endParaRPr lang="ja-JP" altLang="en-US" sz="3200" b="1" cap="none" spc="0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31A8F5F3-3A21-230B-948A-F9DE014724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0481" y="4330626"/>
            <a:ext cx="2079624" cy="1266974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B3C6606-5D89-A10D-D3BF-71EED2D41D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9096" y="4322914"/>
            <a:ext cx="2079624" cy="128239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E90847-00BC-1D0B-111B-F71461B4AF79}"/>
              </a:ext>
            </a:extLst>
          </p:cNvPr>
          <p:cNvSpPr/>
          <p:nvPr/>
        </p:nvSpPr>
        <p:spPr>
          <a:xfrm>
            <a:off x="174719" y="6747048"/>
            <a:ext cx="167225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1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※</a:t>
            </a:r>
            <a:r>
              <a:rPr lang="ja-JP" altLang="en-US" sz="1100" dirty="0">
                <a:ln w="0"/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写真は当該物件です。</a:t>
            </a:r>
            <a:endParaRPr lang="ja-JP" altLang="en-US" sz="1100" cap="none" spc="0" dirty="0">
              <a:ln w="0"/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76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C24EC01C-F10F-74E6-F761-A06FCD410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917416" cy="77755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2AD049-AF99-9AE8-5751-F9D67B4C6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012" y="2430523"/>
            <a:ext cx="2237775" cy="44090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E3E56CB-A61F-2A4D-3A35-1147757655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49" t="447" r="1538" b="342"/>
          <a:stretch/>
        </p:blipFill>
        <p:spPr bwMode="auto">
          <a:xfrm>
            <a:off x="601258" y="2437777"/>
            <a:ext cx="2379543" cy="4398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65E78E1-2F16-ED03-3D49-15B677D8FCCA}"/>
              </a:ext>
            </a:extLst>
          </p:cNvPr>
          <p:cNvSpPr/>
          <p:nvPr/>
        </p:nvSpPr>
        <p:spPr>
          <a:xfrm>
            <a:off x="248707" y="310561"/>
            <a:ext cx="2294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i="0" u="none" cap="none" spc="0" dirty="0">
                <a:ln w="38100"/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〔</a:t>
            </a:r>
            <a:r>
              <a:rPr lang="ja-JP" altLang="en-US" sz="2400" b="1" i="0" u="none" cap="none" spc="0" dirty="0">
                <a:ln w="38100"/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一棟二戸建</a:t>
            </a:r>
            <a:r>
              <a:rPr lang="en-US" altLang="ja-JP" sz="2400" b="1" i="0" u="none" cap="none" spc="0" dirty="0">
                <a:ln w="38100"/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〕</a:t>
            </a:r>
            <a:endParaRPr lang="ja-JP" altLang="en-US" sz="2400" b="1" i="0" u="none" cap="none" spc="0" dirty="0">
              <a:ln w="38100"/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839C056-7A38-9E83-D354-166A5ECC765D}"/>
              </a:ext>
            </a:extLst>
          </p:cNvPr>
          <p:cNvSpPr/>
          <p:nvPr/>
        </p:nvSpPr>
        <p:spPr>
          <a:xfrm>
            <a:off x="6097064" y="293793"/>
            <a:ext cx="11079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dirty="0">
                <a:ln w="0"/>
                <a:solidFill>
                  <a:schemeClr val="bg2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設備概要</a:t>
            </a:r>
            <a:endParaRPr lang="ja-JP" altLang="en-US" sz="1800" cap="none" spc="0" dirty="0">
              <a:ln w="0"/>
              <a:solidFill>
                <a:schemeClr val="bg2">
                  <a:lumMod val="50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EB7D7B-32E5-341B-AC57-FA87D1969A17}"/>
              </a:ext>
            </a:extLst>
          </p:cNvPr>
          <p:cNvSpPr/>
          <p:nvPr/>
        </p:nvSpPr>
        <p:spPr>
          <a:xfrm>
            <a:off x="8096982" y="879265"/>
            <a:ext cx="184731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ja-JP" sz="1100" cap="none" spc="0" dirty="0">
              <a:ln w="0"/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C14A1C6-C25A-5F88-27F4-006E6A2C0E83}"/>
              </a:ext>
            </a:extLst>
          </p:cNvPr>
          <p:cNvCxnSpPr>
            <a:cxnSpLocks/>
          </p:cNvCxnSpPr>
          <p:nvPr/>
        </p:nvCxnSpPr>
        <p:spPr>
          <a:xfrm>
            <a:off x="6105927" y="406354"/>
            <a:ext cx="0" cy="151510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2DAA0BC-2A88-4F0C-4C4F-FC5056B15908}"/>
              </a:ext>
            </a:extLst>
          </p:cNvPr>
          <p:cNvCxnSpPr>
            <a:cxnSpLocks/>
          </p:cNvCxnSpPr>
          <p:nvPr/>
        </p:nvCxnSpPr>
        <p:spPr>
          <a:xfrm>
            <a:off x="6125805" y="699628"/>
            <a:ext cx="3972352" cy="537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68697B7-E8B2-27E8-DCAA-893DBF6C306A}"/>
              </a:ext>
            </a:extLst>
          </p:cNvPr>
          <p:cNvSpPr txBox="1"/>
          <p:nvPr/>
        </p:nvSpPr>
        <p:spPr>
          <a:xfrm>
            <a:off x="6097064" y="850247"/>
            <a:ext cx="46749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給湯暖房　エコジョーズ（集中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LPG)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・各室パネルヒーター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エアコン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機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リビング・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2F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主寝室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、窓トリプルガラス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ダブル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LOW-E)</a:t>
            </a: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キッチン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2550(Takara standard)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、ビルトインコンロ、キッチンカウンターユニット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浴室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坪ユニット、洗面化粧台、ウォシュレット、各室照明</a:t>
            </a: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玄関錠ディンプルキー、モニター付インターホン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玄関クローク、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2F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ウォークインクローゼット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駐車場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台、屋外散水栓、屋外物置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(YODOKO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エルモ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付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0544554-B192-A009-DB67-1B66F57A27CA}"/>
              </a:ext>
            </a:extLst>
          </p:cNvPr>
          <p:cNvSpPr/>
          <p:nvPr/>
        </p:nvSpPr>
        <p:spPr>
          <a:xfrm>
            <a:off x="3480156" y="2430523"/>
            <a:ext cx="567403" cy="551282"/>
          </a:xfrm>
          <a:prstGeom prst="ellipse">
            <a:avLst/>
          </a:prstGeom>
          <a:solidFill>
            <a:srgbClr val="0033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kern="12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26CEC4-360F-49D6-90A4-98D9A85C92ED}"/>
              </a:ext>
            </a:extLst>
          </p:cNvPr>
          <p:cNvSpPr/>
          <p:nvPr/>
        </p:nvSpPr>
        <p:spPr>
          <a:xfrm>
            <a:off x="3421676" y="2444554"/>
            <a:ext cx="681597" cy="5232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b="0" cap="none" spc="0" dirty="0">
                <a:ln w="0"/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</a:rPr>
              <a:t>2F</a:t>
            </a:r>
            <a:endParaRPr lang="ja-JP" altLang="en-US" sz="2800" b="0" cap="none" spc="0" dirty="0">
              <a:ln w="0"/>
              <a:solidFill>
                <a:schemeClr val="bg1"/>
              </a:solidFill>
              <a:effectLst/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C7F8239-8997-FBA9-0D15-1EA73771A885}"/>
              </a:ext>
            </a:extLst>
          </p:cNvPr>
          <p:cNvCxnSpPr>
            <a:cxnSpLocks/>
          </p:cNvCxnSpPr>
          <p:nvPr/>
        </p:nvCxnSpPr>
        <p:spPr>
          <a:xfrm>
            <a:off x="728514" y="967210"/>
            <a:ext cx="10259" cy="6926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7EF1C3E-A73F-3AA7-1756-525BF701A0D7}"/>
              </a:ext>
            </a:extLst>
          </p:cNvPr>
          <p:cNvCxnSpPr>
            <a:cxnSpLocks/>
          </p:cNvCxnSpPr>
          <p:nvPr/>
        </p:nvCxnSpPr>
        <p:spPr>
          <a:xfrm flipV="1">
            <a:off x="748375" y="1138400"/>
            <a:ext cx="3760871" cy="5511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1729B6C-8A78-5A2F-091D-C07E8A4B7064}"/>
              </a:ext>
            </a:extLst>
          </p:cNvPr>
          <p:cNvSpPr/>
          <p:nvPr/>
        </p:nvSpPr>
        <p:spPr>
          <a:xfrm>
            <a:off x="738773" y="847628"/>
            <a:ext cx="8002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cap="none" spc="0" dirty="0">
                <a:ln w="0"/>
                <a:solidFill>
                  <a:schemeClr val="bg2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所在地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C919DB-D0F7-A561-12BD-E452079AC7B9}"/>
              </a:ext>
            </a:extLst>
          </p:cNvPr>
          <p:cNvSpPr/>
          <p:nvPr/>
        </p:nvSpPr>
        <p:spPr>
          <a:xfrm>
            <a:off x="1097758" y="1234479"/>
            <a:ext cx="34900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札幌市豊平区月寒東４条１７丁目</a:t>
            </a:r>
            <a:r>
              <a:rPr lang="en-US" altLang="ja-JP" sz="160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12-1</a:t>
            </a:r>
            <a:endParaRPr lang="ja-JP" altLang="en-US" sz="1600" cap="none" spc="0" dirty="0">
              <a:ln w="0"/>
              <a:solidFill>
                <a:schemeClr val="bg2">
                  <a:lumMod val="2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763A55-59DF-0E07-44BD-E7E25EBBA3B8}"/>
              </a:ext>
            </a:extLst>
          </p:cNvPr>
          <p:cNvSpPr/>
          <p:nvPr/>
        </p:nvSpPr>
        <p:spPr>
          <a:xfrm>
            <a:off x="582508" y="4797937"/>
            <a:ext cx="235440" cy="1884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519E868-AEF3-BA11-C5BB-6BF8394A2EE2}"/>
              </a:ext>
            </a:extLst>
          </p:cNvPr>
          <p:cNvSpPr/>
          <p:nvPr/>
        </p:nvSpPr>
        <p:spPr>
          <a:xfrm>
            <a:off x="951696" y="3517731"/>
            <a:ext cx="325626" cy="8710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047A64D-BA42-D672-2883-81544788FC8B}"/>
              </a:ext>
            </a:extLst>
          </p:cNvPr>
          <p:cNvSpPr/>
          <p:nvPr/>
        </p:nvSpPr>
        <p:spPr>
          <a:xfrm>
            <a:off x="582508" y="2983305"/>
            <a:ext cx="523284" cy="18146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2C2BA93-652F-35B0-C16C-B6448556D5EF}"/>
              </a:ext>
            </a:extLst>
          </p:cNvPr>
          <p:cNvSpPr/>
          <p:nvPr/>
        </p:nvSpPr>
        <p:spPr>
          <a:xfrm>
            <a:off x="765014" y="3085503"/>
            <a:ext cx="551791" cy="612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764AE40-A307-E08C-92E2-092578DB493A}"/>
              </a:ext>
            </a:extLst>
          </p:cNvPr>
          <p:cNvSpPr/>
          <p:nvPr/>
        </p:nvSpPr>
        <p:spPr>
          <a:xfrm>
            <a:off x="933356" y="2896931"/>
            <a:ext cx="237834" cy="10928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5802E81-D0D9-36C2-FB07-CB7FC21E424A}"/>
              </a:ext>
            </a:extLst>
          </p:cNvPr>
          <p:cNvSpPr/>
          <p:nvPr/>
        </p:nvSpPr>
        <p:spPr>
          <a:xfrm>
            <a:off x="766540" y="2336073"/>
            <a:ext cx="590225" cy="7516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A99557E7-77C0-ACEB-3697-BE010585D01B}"/>
              </a:ext>
            </a:extLst>
          </p:cNvPr>
          <p:cNvSpPr/>
          <p:nvPr/>
        </p:nvSpPr>
        <p:spPr>
          <a:xfrm>
            <a:off x="476376" y="2408147"/>
            <a:ext cx="579995" cy="612440"/>
          </a:xfrm>
          <a:prstGeom prst="ellipse">
            <a:avLst/>
          </a:prstGeom>
          <a:solidFill>
            <a:srgbClr val="0033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kern="12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E5F8733-4074-5D54-D6D9-E1734B06AF39}"/>
              </a:ext>
            </a:extLst>
          </p:cNvPr>
          <p:cNvSpPr/>
          <p:nvPr/>
        </p:nvSpPr>
        <p:spPr>
          <a:xfrm>
            <a:off x="476436" y="2448905"/>
            <a:ext cx="590225" cy="5232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0" cap="none" spc="0" dirty="0">
                <a:ln w="0"/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</a:rPr>
              <a:t>１</a:t>
            </a:r>
            <a:r>
              <a:rPr lang="en-US" altLang="ja-JP" sz="2800" b="0" cap="none" spc="0" dirty="0">
                <a:ln w="0"/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</a:rPr>
              <a:t>F</a:t>
            </a:r>
            <a:endParaRPr lang="ja-JP" altLang="en-US" sz="2800" b="0" cap="none" spc="0" dirty="0">
              <a:ln w="0"/>
              <a:solidFill>
                <a:schemeClr val="bg1"/>
              </a:solidFill>
              <a:effectLst/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518DBF-4AD2-2300-E784-62B2F7AB5305}"/>
              </a:ext>
            </a:extLst>
          </p:cNvPr>
          <p:cNvCxnSpPr/>
          <p:nvPr/>
        </p:nvCxnSpPr>
        <p:spPr>
          <a:xfrm>
            <a:off x="436416" y="4919864"/>
            <a:ext cx="2584015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FEBA00B-9334-CE27-5A03-880E488FA825}"/>
              </a:ext>
            </a:extLst>
          </p:cNvPr>
          <p:cNvCxnSpPr/>
          <p:nvPr/>
        </p:nvCxnSpPr>
        <p:spPr>
          <a:xfrm>
            <a:off x="3336822" y="4952995"/>
            <a:ext cx="2584015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D8AAA65-2B38-5896-FAB8-AF475BC301D0}"/>
              </a:ext>
            </a:extLst>
          </p:cNvPr>
          <p:cNvSpPr/>
          <p:nvPr/>
        </p:nvSpPr>
        <p:spPr>
          <a:xfrm>
            <a:off x="266600" y="5601776"/>
            <a:ext cx="29206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b="1" dirty="0">
                <a:ln w="0"/>
                <a:solidFill>
                  <a:srgbClr val="FFC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</a:t>
            </a:r>
            <a:endParaRPr lang="ja-JP" altLang="en-US" sz="1200" b="1" cap="none" spc="0" dirty="0">
              <a:ln w="0"/>
              <a:solidFill>
                <a:srgbClr val="FFC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A41489E-74E0-2681-7B4B-BA4699891C4E}"/>
              </a:ext>
            </a:extLst>
          </p:cNvPr>
          <p:cNvSpPr/>
          <p:nvPr/>
        </p:nvSpPr>
        <p:spPr>
          <a:xfrm>
            <a:off x="5761643" y="5601775"/>
            <a:ext cx="29206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b="1" dirty="0">
                <a:ln w="0"/>
                <a:solidFill>
                  <a:srgbClr val="FFC000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</a:t>
            </a:r>
            <a:endParaRPr lang="ja-JP" altLang="en-US" sz="1200" b="1" cap="none" spc="0" dirty="0">
              <a:ln w="0"/>
              <a:solidFill>
                <a:srgbClr val="FFC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55DD5D6-C8ED-F63E-286C-E19D7B26417E}"/>
              </a:ext>
            </a:extLst>
          </p:cNvPr>
          <p:cNvSpPr/>
          <p:nvPr/>
        </p:nvSpPr>
        <p:spPr>
          <a:xfrm>
            <a:off x="285245" y="3720246"/>
            <a:ext cx="28886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b="1" cap="none" spc="0" dirty="0">
                <a:ln w="0"/>
                <a:solidFill>
                  <a:srgbClr val="FFC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B</a:t>
            </a:r>
            <a:endParaRPr lang="ja-JP" altLang="en-US" sz="1200" b="1" cap="none" spc="0" dirty="0">
              <a:ln w="0"/>
              <a:solidFill>
                <a:srgbClr val="FFC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16621A1-237F-DC23-85B1-2ACD06D2B2A8}"/>
              </a:ext>
            </a:extLst>
          </p:cNvPr>
          <p:cNvSpPr/>
          <p:nvPr/>
        </p:nvSpPr>
        <p:spPr>
          <a:xfrm>
            <a:off x="5739788" y="3688365"/>
            <a:ext cx="28886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b="1" cap="none" spc="0" dirty="0">
                <a:ln w="0"/>
                <a:solidFill>
                  <a:srgbClr val="FFC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B</a:t>
            </a:r>
            <a:endParaRPr lang="ja-JP" altLang="en-US" sz="1200" b="1" cap="none" spc="0" dirty="0">
              <a:ln w="0"/>
              <a:solidFill>
                <a:srgbClr val="FFC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3CEFDDD-323A-E5EB-931B-8B75119B3502}"/>
              </a:ext>
            </a:extLst>
          </p:cNvPr>
          <p:cNvSpPr/>
          <p:nvPr/>
        </p:nvSpPr>
        <p:spPr>
          <a:xfrm>
            <a:off x="6995400" y="2184486"/>
            <a:ext cx="287931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00" cap="none" spc="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断熱</a:t>
            </a:r>
            <a:r>
              <a:rPr lang="en-US" altLang="ja-JP" sz="1100" cap="none" spc="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-SUPAFIL</a:t>
            </a:r>
            <a:r>
              <a:rPr lang="ja-JP" altLang="en-US" sz="1100" cap="none" spc="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（優れ</a:t>
            </a:r>
            <a:r>
              <a:rPr lang="ja-JP" altLang="en-US" sz="110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た断熱性能・安全性）</a:t>
            </a:r>
            <a:endParaRPr lang="en-US" altLang="ja-JP" sz="1100" dirty="0">
              <a:ln w="0"/>
              <a:solidFill>
                <a:schemeClr val="bg2">
                  <a:lumMod val="2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3F12E87-09ED-6702-5DB0-31E6735DC869}"/>
              </a:ext>
            </a:extLst>
          </p:cNvPr>
          <p:cNvSpPr/>
          <p:nvPr/>
        </p:nvSpPr>
        <p:spPr>
          <a:xfrm>
            <a:off x="7048390" y="2407964"/>
            <a:ext cx="156485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0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外壁</a:t>
            </a:r>
            <a:r>
              <a:rPr lang="en-US" altLang="ja-JP" sz="1100" cap="none" spc="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-</a:t>
            </a:r>
            <a:r>
              <a:rPr lang="ja-JP" altLang="en-US" sz="1100" cap="none" spc="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ガウバリウム仕様</a:t>
            </a:r>
            <a:endParaRPr lang="en-US" altLang="ja-JP" sz="1100" dirty="0">
              <a:ln w="0"/>
              <a:solidFill>
                <a:schemeClr val="bg2">
                  <a:lumMod val="2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57A12B0-8BE9-D76C-2D83-6B5B2A81C158}"/>
              </a:ext>
            </a:extLst>
          </p:cNvPr>
          <p:cNvSpPr/>
          <p:nvPr/>
        </p:nvSpPr>
        <p:spPr>
          <a:xfrm>
            <a:off x="1056371" y="4106650"/>
            <a:ext cx="237834" cy="2103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B2FA5DC-93E4-F59D-F6E7-6793262D705C}"/>
              </a:ext>
            </a:extLst>
          </p:cNvPr>
          <p:cNvSpPr/>
          <p:nvPr/>
        </p:nvSpPr>
        <p:spPr>
          <a:xfrm>
            <a:off x="6361980" y="4919864"/>
            <a:ext cx="4142481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900" b="1" i="1" u="sng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家賃　１４</a:t>
            </a:r>
            <a:r>
              <a:rPr lang="en-US" altLang="ja-JP" sz="3900" b="1" i="1" u="sng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0,000</a:t>
            </a:r>
            <a:r>
              <a:rPr lang="ja-JP" altLang="en-US" sz="3900" b="1" i="1" u="sng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</a:t>
            </a:r>
            <a:endParaRPr lang="en-US" altLang="ja-JP" sz="3900" b="1" i="1" u="sng" dirty="0">
              <a:ln w="0"/>
              <a:solidFill>
                <a:schemeClr val="accent6">
                  <a:lumMod val="7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3900" b="1" i="1" u="sng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敷金　</a:t>
            </a:r>
            <a:r>
              <a:rPr lang="en-US" altLang="ja-JP" sz="3900" b="1" i="1" u="sng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lang="ja-JP" altLang="en-US" sz="3900" b="1" i="1" u="sng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ヶ月</a:t>
            </a:r>
            <a:endParaRPr lang="en-US" altLang="ja-JP" sz="3900" b="1" i="1" u="sng" dirty="0">
              <a:ln w="0"/>
              <a:solidFill>
                <a:schemeClr val="accent6">
                  <a:lumMod val="7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EA1579-2DC7-ED1E-81FB-9B6759D9EA70}"/>
              </a:ext>
            </a:extLst>
          </p:cNvPr>
          <p:cNvSpPr/>
          <p:nvPr/>
        </p:nvSpPr>
        <p:spPr>
          <a:xfrm>
            <a:off x="1415365" y="2029062"/>
            <a:ext cx="39068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cap="none" spc="0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３</a:t>
            </a:r>
            <a:r>
              <a:rPr lang="en-US" altLang="ja-JP" sz="1800" cap="none" spc="0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LDK</a:t>
            </a:r>
            <a:r>
              <a:rPr lang="ja-JP" altLang="en-US" sz="1800" cap="none" spc="0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全２戸　各駐車場　２台分　付き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7A8B4AF-ACF3-23B0-10A4-348C6A066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7360" y="3087861"/>
            <a:ext cx="2126078" cy="159455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72FCAFC-1CEF-A5D9-662E-D6CFDD1405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5253" y="3087861"/>
            <a:ext cx="2126077" cy="159455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DE0D78-D50A-BE20-932D-9F7CAE616F4C}"/>
              </a:ext>
            </a:extLst>
          </p:cNvPr>
          <p:cNvSpPr/>
          <p:nvPr/>
        </p:nvSpPr>
        <p:spPr>
          <a:xfrm>
            <a:off x="9276598" y="7198469"/>
            <a:ext cx="1393331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00" cap="none" spc="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lang="ja-JP" altLang="en-US" sz="900" cap="none" spc="0" dirty="0">
                <a:ln w="0"/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写真は当該物件です。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06A957A-5E01-86A7-A38D-D16265DF67E8}"/>
              </a:ext>
            </a:extLst>
          </p:cNvPr>
          <p:cNvSpPr/>
          <p:nvPr/>
        </p:nvSpPr>
        <p:spPr>
          <a:xfrm>
            <a:off x="2321159" y="1630760"/>
            <a:ext cx="20313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0"/>
                <a:solidFill>
                  <a:schemeClr val="accent6">
                    <a:lumMod val="7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５月１日入居可能</a:t>
            </a:r>
            <a:endParaRPr lang="ja-JP" altLang="en-US" sz="2000" b="1" cap="none" spc="0" dirty="0">
              <a:ln w="0"/>
              <a:solidFill>
                <a:schemeClr val="accent6">
                  <a:lumMod val="7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130995"/>
      </p:ext>
    </p:extLst>
  </p:cSld>
  <p:clrMapOvr>
    <a:masterClrMapping/>
  </p:clrMapOvr>
</p:sld>
</file>

<file path=ppt/theme/theme1.xml><?xml version="1.0" encoding="utf-8"?>
<a:theme xmlns:a="http://schemas.openxmlformats.org/drawingml/2006/main" name="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</Template>
  <TotalTime>1197</TotalTime>
  <Words>207</Words>
  <Application>Microsoft Office PowerPoint</Application>
  <PresentationFormat>ユーザー設定</PresentationFormat>
  <Paragraphs>41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UDP明朝 Medium</vt:lpstr>
      <vt:lpstr>HGP創英ﾌﾟﾚｾﾞﾝｽEB</vt:lpstr>
      <vt:lpstr>HGP明朝E</vt:lpstr>
      <vt:lpstr>游明朝</vt:lpstr>
      <vt:lpstr>Arial</vt:lpstr>
      <vt:lpstr>Calibri</vt:lpstr>
      <vt:lpstr>Calibri Light</vt:lpstr>
      <vt:lpstr>Castellar</vt:lpstr>
      <vt:lpstr>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Uchiyama</cp:lastModifiedBy>
  <cp:revision>27</cp:revision>
  <cp:lastPrinted>2025-04-18T01:56:22Z</cp:lastPrinted>
  <dcterms:created xsi:type="dcterms:W3CDTF">2013-08-07T01:20:38Z</dcterms:created>
  <dcterms:modified xsi:type="dcterms:W3CDTF">2025-04-18T02:23:20Z</dcterms:modified>
</cp:coreProperties>
</file>